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0" r:id="rId4"/>
    <p:sldId id="271" r:id="rId5"/>
    <p:sldId id="261" r:id="rId6"/>
    <p:sldId id="263" r:id="rId7"/>
    <p:sldId id="272" r:id="rId8"/>
    <p:sldId id="264" r:id="rId9"/>
    <p:sldId id="27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A378"/>
    <a:srgbClr val="FCD473"/>
    <a:srgbClr val="0C4F78"/>
    <a:srgbClr val="362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0"/>
    <p:restoredTop sz="94670"/>
  </p:normalViewPr>
  <p:slideViewPr>
    <p:cSldViewPr snapToGrid="0">
      <p:cViewPr>
        <p:scale>
          <a:sx n="33" d="100"/>
          <a:sy n="33" d="100"/>
        </p:scale>
        <p:origin x="2200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BDFF-8E06-5615-CFA2-A6B8BC13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00442-CF1B-9395-FE0E-9FE96B817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F47AB-3363-1B1E-7238-AB4D5CF80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BCC6B-E3FA-D513-F050-B787DAAA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230AE-9634-6B9E-5006-85983C6A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98898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E466-4184-F7DC-C61B-BDCEDCB0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EE03C-AEC0-F97C-2A7F-CF902185B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D7827-4A78-D0A8-F5B4-DE0AC1E1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0A55D-AC20-F272-AB6E-ADF796A4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518A-FDB6-988E-1CE5-49BDBCAC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78392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3F5CB8-28DB-04B8-0C40-FBA600B06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8E920-78D4-9607-4AA0-45A5A8D7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12763-D791-CBE2-EA54-95D7E049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90688-630D-70B3-E8F4-B7A6A330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6C813-62EC-96EC-5BCE-13A10C18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12976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8706-939D-DEC6-3A10-0C399E55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985F-14A6-B350-C409-9100DF9A7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B39F5-56D1-1E3E-D392-38784DFF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B7964-813A-613D-A074-39B79D1B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FDEB5-11B4-3C4E-3357-33170435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7596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70AC-2188-ABCF-28D7-D8E47EDA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DAA4C-DB7E-7066-C72F-3B52C37EA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BA560-D8C0-02C4-B1EB-1EAB2029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2B7E4-0EFC-A15E-3BD8-26B8A1DB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BA216-BDC2-A207-DC20-6FD75688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05025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EF0F-CA6F-2D8E-2473-685955E6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8476-E499-CF6D-FECE-ED99BAD36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4CE64-8C34-57AB-64F4-FBFECE708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D0020-9305-9D7E-9FD9-C39E8BC7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FF19D-D5D5-3AF4-A368-E12334E0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CBEAA-CC28-E2ED-6D97-09A69680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52179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DBCB-EF39-8241-42BC-054EB7C8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E05D6-CAD7-6942-79B1-9B1FA5853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76250-96AF-782C-14BC-FFCCDACC5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8AC5D-CEF3-5926-3478-E6A294844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1A3EC-419A-240E-FF46-42635E241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F2B0B-E028-A503-0D80-F46A9722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3A47E3-D138-8812-0B88-7405F341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2D795-A7DF-3999-3CAC-39D9AB7D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7182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5529-05C5-B88E-6637-3798252C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CDBEB-04FD-2222-0BA9-6B8B34B0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91874-5E42-C846-3729-33FF7D86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BA691-7AC4-ECC2-E69B-62357D67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04856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171D6-C6B9-8FFD-DBB5-CADD1DE2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9B943-0FDD-63F8-244E-A0675F12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89C1B-2F48-DB92-66BB-20531D93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09301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85BF-A6AD-78A2-FAD3-EF5048CA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C2E6-447E-9E27-75D4-07F6FA081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50E61-97F6-FD7F-0D92-13ADF74F5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C7FCD-0329-8921-0A84-9FD87A45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C2A77-AB3C-5400-F119-16386CB7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8B66B-4F9E-4D19-7392-DDA69650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03259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ACE2-0F1B-66B3-303A-7F4EE8AE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DD532-7413-4C9D-5C33-BF874A7E5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F301B-1B56-5F34-A7C1-E02AA2D81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47685-04AF-160A-180F-1575EF64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09A0B-19A6-AD86-CE79-A8D4F1BE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4559B-6FFB-8443-4FD0-C6D9FADE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8973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F300EE-6DD3-D175-D307-927CBE32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A51B3-240E-8ADD-3BF1-399DB3264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420E-2D6D-C4EC-7A91-A5CDF13F4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ECC48E-365A-B442-8225-0B0B9B966896}" type="datetimeFigureOut">
              <a:rPr lang="en-EE" smtClean="0"/>
              <a:t>08.09.2025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DD43D-8480-D726-2684-C7E3B320D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7602-6E4D-7E31-45FD-32E218F64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EAB866-EC97-FD4D-A1E2-57A2E5D40151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71414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BF7588-9DC3-3614-0E86-835C800B1DD2}"/>
              </a:ext>
            </a:extLst>
          </p:cNvPr>
          <p:cNvSpPr/>
          <p:nvPr/>
        </p:nvSpPr>
        <p:spPr>
          <a:xfrm>
            <a:off x="0" y="2163651"/>
            <a:ext cx="12192000" cy="2240924"/>
          </a:xfrm>
          <a:prstGeom prst="rect">
            <a:avLst/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F74FB-0DA7-B3B3-1971-80135DB4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377" b="84078"/>
          <a:stretch>
            <a:fillRect/>
          </a:stretch>
        </p:blipFill>
        <p:spPr>
          <a:xfrm>
            <a:off x="234634" y="1804129"/>
            <a:ext cx="2696058" cy="268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FDF5B9-C34C-7BD7-03D6-2EB223E0D37E}"/>
              </a:ext>
            </a:extLst>
          </p:cNvPr>
          <p:cNvSpPr txBox="1"/>
          <p:nvPr/>
        </p:nvSpPr>
        <p:spPr>
          <a:xfrm>
            <a:off x="2930692" y="2414040"/>
            <a:ext cx="69731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/>
              <a:t>Metagenome-assembled genomes from a population-based cohort uncover novel gut species and strain diversity, revealing prevalent disease associations</a:t>
            </a:r>
            <a:endParaRPr lang="en-E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3383A-B65B-F9E9-DA64-28955120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66" b="84078"/>
          <a:stretch>
            <a:fillRect/>
          </a:stretch>
        </p:blipFill>
        <p:spPr>
          <a:xfrm>
            <a:off x="5368339" y="335938"/>
            <a:ext cx="1455322" cy="1468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69F6B-FEB3-D543-CDCC-32D2D6B9EEF8}"/>
              </a:ext>
            </a:extLst>
          </p:cNvPr>
          <p:cNvSpPr txBox="1"/>
          <p:nvPr/>
        </p:nvSpPr>
        <p:spPr>
          <a:xfrm>
            <a:off x="2930692" y="4489300"/>
            <a:ext cx="8402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b="1" dirty="0"/>
              <a:t>Kateryna Pantiukh, Kertu Liis Krigul, Oliver Aasmets, Elin Org</a:t>
            </a:r>
            <a:endParaRPr lang="en-EE" dirty="0"/>
          </a:p>
          <a:p>
            <a:r>
              <a:rPr lang="en-EE" dirty="0"/>
              <a:t>Institute of Genomics, Estonian Genome Centre, University of Tartu, Tartu, Estonia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1089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E1C2A-BBED-E00D-0979-BC647F4E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CCAEF-BBAC-E388-1E31-3213FF9D0D59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2B1D2-253B-9836-2296-97D542FA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level association study</a:t>
            </a:r>
            <a:endParaRPr lang="en-E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95881-9546-1347-29D6-EC2090D6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66" b="84078"/>
          <a:stretch>
            <a:fillRect/>
          </a:stretch>
        </p:blipFill>
        <p:spPr>
          <a:xfrm>
            <a:off x="10626139" y="111248"/>
            <a:ext cx="1455322" cy="1468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213F8-111F-D1CF-1462-1E087E29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9" y="1944564"/>
            <a:ext cx="3527823" cy="3325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C5EEB-D4D9-28AC-85C9-8BE212BF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51" y="2005343"/>
            <a:ext cx="2886097" cy="2886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E1B72-2B43-344A-711D-FF1781B1D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220" y="2201968"/>
            <a:ext cx="3041700" cy="2810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0CFAB9-383F-6208-21D9-4287A8E0EBC7}"/>
              </a:ext>
            </a:extLst>
          </p:cNvPr>
          <p:cNvSpPr txBox="1"/>
          <p:nvPr/>
        </p:nvSpPr>
        <p:spPr>
          <a:xfrm>
            <a:off x="1092879" y="5393008"/>
            <a:ext cx="31039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EE" sz="1200" dirty="0"/>
              <a:t>Volcano plot showing the associations between the two major </a:t>
            </a:r>
            <a:r>
              <a:rPr lang="en-EE" sz="1200" i="1" dirty="0"/>
              <a:t>O. splanchnicus </a:t>
            </a:r>
            <a:r>
              <a:rPr lang="en-EE" sz="1200" dirty="0"/>
              <a:t>strains and  33 disease phenotypes. The red line indicates the Bonferroni-corrected significance threshold.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C3D03-8E65-3000-43F5-55F6F2B6BF24}"/>
              </a:ext>
            </a:extLst>
          </p:cNvPr>
          <p:cNvSpPr txBox="1"/>
          <p:nvPr/>
        </p:nvSpPr>
        <p:spPr>
          <a:xfrm>
            <a:off x="4804741" y="5393007"/>
            <a:ext cx="2582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EE" sz="1200" dirty="0"/>
              <a:t>Pan-genome analysis of five representative MAGs from each </a:t>
            </a:r>
          </a:p>
          <a:p>
            <a:pPr algn="ctr"/>
            <a:r>
              <a:rPr lang="en-EE" sz="1200" i="1" dirty="0"/>
              <a:t>O. splanchnicus </a:t>
            </a:r>
            <a:r>
              <a:rPr lang="en-EE" sz="1200" dirty="0"/>
              <a:t>strain (N1 and N2).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F880C-8183-60C9-24A4-B4B3B395963D}"/>
              </a:ext>
            </a:extLst>
          </p:cNvPr>
          <p:cNvSpPr txBox="1"/>
          <p:nvPr/>
        </p:nvSpPr>
        <p:spPr>
          <a:xfrm>
            <a:off x="8487442" y="5300673"/>
            <a:ext cx="292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EE" sz="1200" dirty="0"/>
              <a:t>Principal coordinates analysis (PCoA) of </a:t>
            </a:r>
            <a:r>
              <a:rPr lang="en-EE" sz="1200" i="1" dirty="0"/>
              <a:t>O. splanchnicus </a:t>
            </a:r>
            <a:r>
              <a:rPr lang="en-EE" sz="1200" dirty="0"/>
              <a:t>representative MAGs based on predicted gene cluster presence/absence profiles.</a:t>
            </a:r>
          </a:p>
        </p:txBody>
      </p:sp>
      <p:pic>
        <p:nvPicPr>
          <p:cNvPr id="16" name="Picture 1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B74D8FF-4851-93EE-5A95-3B6C51379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248" y="7414426"/>
            <a:ext cx="8891500" cy="667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01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E85C9-A426-31C4-71A1-ECE3B2A7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9A2D3E-674D-6AAD-4292-0AEBFC70AAFB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1BCE-69D2-47DF-F230-2768F20E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  <a:endParaRPr lang="en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FC36-B7C7-A925-6189-88D344FBC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128" y="2383971"/>
            <a:ext cx="8262257" cy="3678692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en-GB" dirty="0"/>
              <a:t>Not all species may be suitable for strain-level analysis</a:t>
            </a:r>
          </a:p>
          <a:p>
            <a:pPr>
              <a:spcBef>
                <a:spcPts val="1600"/>
              </a:spcBef>
            </a:pPr>
            <a:r>
              <a:rPr lang="en-GB" dirty="0"/>
              <a:t>Differences in strain richness need to be further explored using broader global microbiome data</a:t>
            </a:r>
          </a:p>
          <a:p>
            <a:pPr>
              <a:spcBef>
                <a:spcPts val="1600"/>
              </a:spcBef>
            </a:pPr>
            <a:r>
              <a:rPr lang="en-GB" dirty="0"/>
              <a:t>Why are some gut species highly diverse while others are not?</a:t>
            </a:r>
            <a:endParaRPr lang="en-E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35347-FD10-E215-4432-8827EB87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66" b="84078"/>
          <a:stretch>
            <a:fillRect/>
          </a:stretch>
        </p:blipFill>
        <p:spPr>
          <a:xfrm>
            <a:off x="10626139" y="111248"/>
            <a:ext cx="1455322" cy="1468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20099-6795-930D-F0AC-0CA86EEB4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9826" y="1766462"/>
            <a:ext cx="3527823" cy="332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1171A-89FF-9215-125F-BDF6E9909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6516" y="2281271"/>
            <a:ext cx="3041700" cy="2810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D779-1D3B-E8F7-3F71-53B1F6E6F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51" y="7910255"/>
            <a:ext cx="2886097" cy="28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48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575EF-C07F-54D5-F422-9CE24658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0CCA29-F866-4BF1-2CB3-FFEF160F3FB5}"/>
              </a:ext>
            </a:extLst>
          </p:cNvPr>
          <p:cNvSpPr/>
          <p:nvPr/>
        </p:nvSpPr>
        <p:spPr>
          <a:xfrm>
            <a:off x="0" y="2163651"/>
            <a:ext cx="12192000" cy="2240924"/>
          </a:xfrm>
          <a:prstGeom prst="rect">
            <a:avLst/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23C04-47B3-A5EF-BAF8-A4FB1365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377" b="84078"/>
          <a:stretch>
            <a:fillRect/>
          </a:stretch>
        </p:blipFill>
        <p:spPr>
          <a:xfrm>
            <a:off x="234634" y="1804129"/>
            <a:ext cx="2696058" cy="268517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A774B-79F1-2650-6322-7F8FC05E2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4457" y="1427457"/>
            <a:ext cx="4003085" cy="4003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6AC05-3EEE-F449-5B8E-FDDA6FCD8EF9}"/>
              </a:ext>
            </a:extLst>
          </p:cNvPr>
          <p:cNvSpPr txBox="1"/>
          <p:nvPr/>
        </p:nvSpPr>
        <p:spPr>
          <a:xfrm>
            <a:off x="8865656" y="3022503"/>
            <a:ext cx="219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/>
              <a:t>POSTER 20</a:t>
            </a:r>
            <a:endParaRPr lang="en-EE" sz="2800" dirty="0"/>
          </a:p>
        </p:txBody>
      </p:sp>
    </p:spTree>
    <p:extLst>
      <p:ext uri="{BB962C8B-B14F-4D97-AF65-F5344CB8AC3E}">
        <p14:creationId xmlns:p14="http://schemas.microsoft.com/office/powerpoint/2010/main" val="12105601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CADB49-B37F-9AEE-57DF-F53DC84DE34F}"/>
              </a:ext>
            </a:extLst>
          </p:cNvPr>
          <p:cNvSpPr/>
          <p:nvPr/>
        </p:nvSpPr>
        <p:spPr>
          <a:xfrm>
            <a:off x="460429" y="2417884"/>
            <a:ext cx="3764069" cy="1477016"/>
          </a:xfrm>
          <a:prstGeom prst="roundRect">
            <a:avLst>
              <a:gd name="adj" fmla="val 7817"/>
            </a:avLst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A59BE-F0A2-3BFD-C5C2-39F72988761E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89A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A3DEB-8B27-9C83-0DB0-AD5CD9BD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6019"/>
          </a:xfrm>
        </p:spPr>
        <p:txBody>
          <a:bodyPr/>
          <a:lstStyle/>
          <a:p>
            <a:r>
              <a:rPr lang="en-EE" dirty="0">
                <a:solidFill>
                  <a:srgbClr val="FCD473"/>
                </a:solidFill>
              </a:rPr>
              <a:t>Eston</a:t>
            </a:r>
            <a:r>
              <a:rPr lang="en-GB" dirty="0" err="1">
                <a:solidFill>
                  <a:srgbClr val="FCD473"/>
                </a:solidFill>
              </a:rPr>
              <a:t>ia</a:t>
            </a:r>
            <a:r>
              <a:rPr lang="en-EE" dirty="0">
                <a:solidFill>
                  <a:srgbClr val="FCD473"/>
                </a:solidFill>
              </a:rPr>
              <a:t>n Microbiome Cohort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9BBD2-81FA-93D6-0D20-F9EFB67C5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23" y="2607436"/>
            <a:ext cx="3274141" cy="1287463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2,500 human gut microbiome samples</a:t>
            </a:r>
          </a:p>
          <a:p>
            <a:r>
              <a:rPr lang="en-EE" sz="2400" dirty="0"/>
              <a:t>2nd TP for 332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59CC7-F615-5D52-0E9F-0497994E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498" y="1793498"/>
            <a:ext cx="2898142" cy="5064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31702-B450-43CB-F2F5-739670ED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88" t="15780" r="33131" b="73500"/>
          <a:stretch>
            <a:fillRect/>
          </a:stretch>
        </p:blipFill>
        <p:spPr>
          <a:xfrm>
            <a:off x="7561210" y="2417884"/>
            <a:ext cx="4170361" cy="202223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2837D1A-6AAE-5AF4-FF00-DEF5FE81C192}"/>
              </a:ext>
            </a:extLst>
          </p:cNvPr>
          <p:cNvSpPr/>
          <p:nvPr/>
        </p:nvSpPr>
        <p:spPr>
          <a:xfrm>
            <a:off x="5156391" y="4166364"/>
            <a:ext cx="1031278" cy="990027"/>
          </a:xfrm>
          <a:prstGeom prst="ellipse">
            <a:avLst/>
          </a:prstGeom>
          <a:noFill/>
          <a:ln w="44450">
            <a:solidFill>
              <a:srgbClr val="FCD4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F7A020-8FAF-482F-4CC8-E99669929E0A}"/>
              </a:ext>
            </a:extLst>
          </p:cNvPr>
          <p:cNvCxnSpPr>
            <a:cxnSpLocks/>
            <a:stCxn id="3" idx="2"/>
            <a:endCxn id="10" idx="2"/>
          </p:cNvCxnSpPr>
          <p:nvPr/>
        </p:nvCxnSpPr>
        <p:spPr>
          <a:xfrm>
            <a:off x="2344994" y="3894899"/>
            <a:ext cx="2811397" cy="766479"/>
          </a:xfrm>
          <a:prstGeom prst="straightConnector1">
            <a:avLst/>
          </a:prstGeom>
          <a:ln w="50800">
            <a:solidFill>
              <a:srgbClr val="FFC000"/>
            </a:solidFill>
            <a:headEnd type="diamond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CBA6B3-8BD2-32BF-57E3-B0A60B52AE5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623538" y="3429000"/>
            <a:ext cx="937672" cy="287215"/>
          </a:xfrm>
          <a:prstGeom prst="straightConnector1">
            <a:avLst/>
          </a:prstGeom>
          <a:ln w="50800">
            <a:solidFill>
              <a:srgbClr val="FFC000"/>
            </a:solidFill>
            <a:headEnd type="diamond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5ECD743-AD16-3BEF-1226-4AC4EDF3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071" y="159544"/>
            <a:ext cx="13335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026FF-236A-227B-297F-EF81FA0E5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736" y="7063653"/>
            <a:ext cx="2303454" cy="1137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195D6-A0D8-EACD-1A2D-0ABD843A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0427"/>
          <a:stretch>
            <a:fillRect/>
          </a:stretch>
        </p:blipFill>
        <p:spPr>
          <a:xfrm>
            <a:off x="8905582" y="7063653"/>
            <a:ext cx="2095682" cy="12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247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60B93-346B-254D-940E-F339D440C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C76220-DA0B-EAC3-9239-DB63F4FDD352}"/>
              </a:ext>
            </a:extLst>
          </p:cNvPr>
          <p:cNvSpPr/>
          <p:nvPr/>
        </p:nvSpPr>
        <p:spPr>
          <a:xfrm>
            <a:off x="460429" y="2417884"/>
            <a:ext cx="3764069" cy="1817940"/>
          </a:xfrm>
          <a:prstGeom prst="roundRect">
            <a:avLst>
              <a:gd name="adj" fmla="val 7817"/>
            </a:avLst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59F15-D903-6E15-34FC-C56E89A95CC4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89A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C06B8-B9A4-EB46-DE04-37FE098F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6019"/>
          </a:xfrm>
        </p:spPr>
        <p:txBody>
          <a:bodyPr/>
          <a:lstStyle/>
          <a:p>
            <a:r>
              <a:rPr lang="en-EE" dirty="0">
                <a:solidFill>
                  <a:srgbClr val="FCD473"/>
                </a:solidFill>
              </a:rPr>
              <a:t>Eston</a:t>
            </a:r>
            <a:r>
              <a:rPr lang="en-GB" dirty="0" err="1">
                <a:solidFill>
                  <a:srgbClr val="FCD473"/>
                </a:solidFill>
              </a:rPr>
              <a:t>ia</a:t>
            </a:r>
            <a:r>
              <a:rPr lang="en-EE" dirty="0">
                <a:solidFill>
                  <a:srgbClr val="FCD473"/>
                </a:solidFill>
              </a:rPr>
              <a:t>n Microbiome Cohort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875E9-C5F2-DCAF-E669-5572A4B59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92" y="2785267"/>
            <a:ext cx="3274141" cy="1287463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2,500 human gut microbiome samples</a:t>
            </a:r>
          </a:p>
          <a:p>
            <a:r>
              <a:rPr lang="en-EE" sz="2400" dirty="0"/>
              <a:t>2nd TP for 332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DB846-C9C1-C211-A330-1475113C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88" t="15780" r="33131" b="73500"/>
          <a:stretch>
            <a:fillRect/>
          </a:stretch>
        </p:blipFill>
        <p:spPr>
          <a:xfrm>
            <a:off x="7561210" y="2417884"/>
            <a:ext cx="4170361" cy="20222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44F80F-3219-2833-5D8E-CC652F98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071" y="159544"/>
            <a:ext cx="1333500" cy="1371600"/>
          </a:xfrm>
          <a:prstGeom prst="rect">
            <a:avLst/>
          </a:prstGeom>
        </p:spPr>
      </p:pic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64BDFA24-3995-D50E-A423-CEF4FFEBBB76}"/>
              </a:ext>
            </a:extLst>
          </p:cNvPr>
          <p:cNvSpPr/>
          <p:nvPr/>
        </p:nvSpPr>
        <p:spPr>
          <a:xfrm>
            <a:off x="4224498" y="5204012"/>
            <a:ext cx="4170360" cy="591672"/>
          </a:xfrm>
          <a:prstGeom prst="leftRightArrow">
            <a:avLst/>
          </a:prstGeom>
          <a:solidFill>
            <a:srgbClr val="89A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C2E79A6-5032-B32F-E02A-A72DFE34F00E}"/>
              </a:ext>
            </a:extLst>
          </p:cNvPr>
          <p:cNvSpPr/>
          <p:nvPr/>
        </p:nvSpPr>
        <p:spPr>
          <a:xfrm>
            <a:off x="1542362" y="4228844"/>
            <a:ext cx="1600200" cy="427720"/>
          </a:xfrm>
          <a:prstGeom prst="downArrow">
            <a:avLst/>
          </a:prstGeom>
          <a:solidFill>
            <a:srgbClr val="89A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6F0276E-CF74-F16F-6D73-368CAEF12621}"/>
              </a:ext>
            </a:extLst>
          </p:cNvPr>
          <p:cNvSpPr/>
          <p:nvPr/>
        </p:nvSpPr>
        <p:spPr>
          <a:xfrm>
            <a:off x="9049440" y="4259133"/>
            <a:ext cx="1600200" cy="427720"/>
          </a:xfrm>
          <a:prstGeom prst="downArrow">
            <a:avLst/>
          </a:prstGeom>
          <a:solidFill>
            <a:srgbClr val="89A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41CBD8-FF14-9EEB-D2D6-8951064BC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35" y="4826638"/>
            <a:ext cx="2303454" cy="1137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C2A4F6-8730-D430-3F2B-5F8A8684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427"/>
          <a:stretch>
            <a:fillRect/>
          </a:stretch>
        </p:blipFill>
        <p:spPr>
          <a:xfrm>
            <a:off x="8801699" y="4762754"/>
            <a:ext cx="2095682" cy="12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25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8B36-38CF-190C-B75C-89E77821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D77527-1D4F-0E53-D82D-0796BEF82BDB}"/>
              </a:ext>
            </a:extLst>
          </p:cNvPr>
          <p:cNvSpPr/>
          <p:nvPr/>
        </p:nvSpPr>
        <p:spPr>
          <a:xfrm>
            <a:off x="672353" y="4908791"/>
            <a:ext cx="4262718" cy="908970"/>
          </a:xfrm>
          <a:prstGeom prst="roundRect">
            <a:avLst>
              <a:gd name="adj" fmla="val 7817"/>
            </a:avLst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F1126E-E09A-15AB-9DE7-A223A61B5137}"/>
              </a:ext>
            </a:extLst>
          </p:cNvPr>
          <p:cNvSpPr/>
          <p:nvPr/>
        </p:nvSpPr>
        <p:spPr>
          <a:xfrm>
            <a:off x="664393" y="3861127"/>
            <a:ext cx="4262718" cy="908970"/>
          </a:xfrm>
          <a:prstGeom prst="roundRect">
            <a:avLst>
              <a:gd name="adj" fmla="val 7817"/>
            </a:avLst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B4B9A-C809-3EB5-F3B1-5071229A975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89A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AEAA4-F565-1190-0673-897E20A1E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6019"/>
          </a:xfrm>
        </p:spPr>
        <p:txBody>
          <a:bodyPr/>
          <a:lstStyle/>
          <a:p>
            <a:r>
              <a:rPr lang="en-EE" dirty="0">
                <a:solidFill>
                  <a:srgbClr val="FCD473"/>
                </a:solidFill>
              </a:rPr>
              <a:t>Eston</a:t>
            </a:r>
            <a:r>
              <a:rPr lang="en-GB" dirty="0" err="1">
                <a:solidFill>
                  <a:srgbClr val="FCD473"/>
                </a:solidFill>
              </a:rPr>
              <a:t>ia</a:t>
            </a:r>
            <a:r>
              <a:rPr lang="en-EE" dirty="0">
                <a:solidFill>
                  <a:srgbClr val="FCD473"/>
                </a:solidFill>
              </a:rPr>
              <a:t>n Microbiome Cohort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65EBEB-1E49-02E9-94B5-4F4098CD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071" y="159544"/>
            <a:ext cx="13335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7E5F2-55B7-8D69-974E-794A1F09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01" y="2055813"/>
            <a:ext cx="2303454" cy="113702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6051B-4602-AF57-D482-7C8332904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353" y="4020671"/>
            <a:ext cx="4262718" cy="1831975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GB" dirty="0"/>
              <a:t> Many gut bacteria are missing from databases</a:t>
            </a:r>
          </a:p>
          <a:p>
            <a:pPr marL="0" indent="0">
              <a:buNone/>
            </a:pPr>
            <a:endParaRPr lang="en-GB" sz="1100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 Bacterial species form a continuum, not strict groups</a:t>
            </a:r>
          </a:p>
        </p:txBody>
      </p:sp>
      <p:pic>
        <p:nvPicPr>
          <p:cNvPr id="14" name="Picture 13" descr="A graph with green lines and numbers&#10;&#10;AI-generated content may be incorrect.">
            <a:extLst>
              <a:ext uri="{FF2B5EF4-FFF2-40B4-BE49-F238E27FC236}">
                <a16:creationId xmlns:a16="http://schemas.microsoft.com/office/drawing/2014/main" id="{51F28EF3-C0F5-21B2-E0D7-6B816E0CD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99" y="1994462"/>
            <a:ext cx="5334000" cy="441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5A4FB5-1256-B632-054F-51F5EEB2FAEA}"/>
              </a:ext>
            </a:extLst>
          </p:cNvPr>
          <p:cNvSpPr/>
          <p:nvPr/>
        </p:nvSpPr>
        <p:spPr>
          <a:xfrm>
            <a:off x="-4519496" y="2055813"/>
            <a:ext cx="3764069" cy="1817940"/>
          </a:xfrm>
          <a:prstGeom prst="roundRect">
            <a:avLst>
              <a:gd name="adj" fmla="val 7817"/>
            </a:avLst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0DB0C0-22DE-2D6A-A398-A8CC2ACCC588}"/>
              </a:ext>
            </a:extLst>
          </p:cNvPr>
          <p:cNvSpPr txBox="1">
            <a:spLocks/>
          </p:cNvSpPr>
          <p:nvPr/>
        </p:nvSpPr>
        <p:spPr>
          <a:xfrm>
            <a:off x="-4274533" y="2423196"/>
            <a:ext cx="3274141" cy="1287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2,500 human gut microbiome samples</a:t>
            </a:r>
          </a:p>
          <a:p>
            <a:r>
              <a:rPr lang="en-EE" sz="2400"/>
              <a:t>2nd TP for 332 samples</a:t>
            </a:r>
            <a:endParaRPr lang="en-EE" sz="2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053CABB-CE82-0511-BD44-907B684646CA}"/>
              </a:ext>
            </a:extLst>
          </p:cNvPr>
          <p:cNvSpPr/>
          <p:nvPr/>
        </p:nvSpPr>
        <p:spPr>
          <a:xfrm>
            <a:off x="-3437563" y="3866773"/>
            <a:ext cx="1600200" cy="427720"/>
          </a:xfrm>
          <a:prstGeom prst="downArrow">
            <a:avLst/>
          </a:prstGeom>
          <a:solidFill>
            <a:srgbClr val="89A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D427D4-8B63-A9FF-5A19-0391C0EF7A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88" t="15780" r="33131" b="73500"/>
          <a:stretch>
            <a:fillRect/>
          </a:stretch>
        </p:blipFill>
        <p:spPr>
          <a:xfrm>
            <a:off x="12562443" y="2181721"/>
            <a:ext cx="4170361" cy="2022231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FE0AAE7F-4848-D5F4-503F-3AA02B8EE6B2}"/>
              </a:ext>
            </a:extLst>
          </p:cNvPr>
          <p:cNvSpPr/>
          <p:nvPr/>
        </p:nvSpPr>
        <p:spPr>
          <a:xfrm>
            <a:off x="14050673" y="4022970"/>
            <a:ext cx="1600200" cy="427720"/>
          </a:xfrm>
          <a:prstGeom prst="downArrow">
            <a:avLst/>
          </a:prstGeom>
          <a:solidFill>
            <a:srgbClr val="89A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65958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1B7F-622E-A589-EBA9-7433AA52D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hart showing different types of bacteria&#10;&#10;AI-generated content may be incorrect.">
            <a:extLst>
              <a:ext uri="{FF2B5EF4-FFF2-40B4-BE49-F238E27FC236}">
                <a16:creationId xmlns:a16="http://schemas.microsoft.com/office/drawing/2014/main" id="{E7F5CDA9-E426-86F0-DF9A-B6B3DE78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39" y="1690687"/>
            <a:ext cx="9099722" cy="5118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FEB47-A71F-2030-473B-EEDF729053B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6E12B-6E4A-482A-C63F-87FE168D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Association study on species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54D5-91B8-792C-3729-8728C4D2211E}"/>
              </a:ext>
            </a:extLst>
          </p:cNvPr>
          <p:cNvSpPr txBox="1"/>
          <p:nvPr/>
        </p:nvSpPr>
        <p:spPr>
          <a:xfrm>
            <a:off x="441670" y="1944565"/>
            <a:ext cx="29365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EE" sz="2000" dirty="0"/>
              <a:t>84,254 MAGs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EE" sz="2000" dirty="0"/>
              <a:t>2,257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EE" sz="2000" dirty="0"/>
              <a:t>353 new species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B8CB4-A039-E505-D581-B6DB41ECE92F}"/>
              </a:ext>
            </a:extLst>
          </p:cNvPr>
          <p:cNvCxnSpPr>
            <a:cxnSpLocks/>
          </p:cNvCxnSpPr>
          <p:nvPr/>
        </p:nvCxnSpPr>
        <p:spPr>
          <a:xfrm>
            <a:off x="1210659" y="3144408"/>
            <a:ext cx="1323975" cy="0"/>
          </a:xfrm>
          <a:prstGeom prst="line">
            <a:avLst/>
          </a:prstGeom>
          <a:ln w="50800">
            <a:solidFill>
              <a:srgbClr val="FCD473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BAD840-A3E1-D432-D6B9-FD7A700C0324}"/>
              </a:ext>
            </a:extLst>
          </p:cNvPr>
          <p:cNvSpPr txBox="1"/>
          <p:nvPr/>
        </p:nvSpPr>
        <p:spPr>
          <a:xfrm>
            <a:off x="441670" y="3429000"/>
            <a:ext cx="29365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33 </a:t>
            </a:r>
            <a:r>
              <a:rPr lang="en-GB" sz="2000" dirty="0"/>
              <a:t>diseases analysed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Species-level associations identified in </a:t>
            </a:r>
            <a:r>
              <a:rPr lang="en-GB" sz="2000" b="1" dirty="0"/>
              <a:t>25 </a:t>
            </a:r>
            <a:r>
              <a:rPr lang="en-GB" sz="2000" dirty="0"/>
              <a:t>diseases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9</a:t>
            </a:r>
            <a:r>
              <a:rPr lang="en-GB" sz="2000" dirty="0"/>
              <a:t> diseases showed links to </a:t>
            </a:r>
            <a:r>
              <a:rPr lang="en-GB" sz="2000" b="1" dirty="0"/>
              <a:t>newly </a:t>
            </a:r>
            <a:r>
              <a:rPr lang="en-GB" sz="2000" dirty="0"/>
              <a:t>discovered species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93BC1E-5064-D3AB-00B6-64146B8724B0}"/>
              </a:ext>
            </a:extLst>
          </p:cNvPr>
          <p:cNvSpPr/>
          <p:nvPr/>
        </p:nvSpPr>
        <p:spPr>
          <a:xfrm>
            <a:off x="-5220516" y="4229031"/>
            <a:ext cx="4262718" cy="908970"/>
          </a:xfrm>
          <a:prstGeom prst="roundRect">
            <a:avLst>
              <a:gd name="adj" fmla="val 7817"/>
            </a:avLst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8F89EB-32F1-A01D-1604-3A0B9A594E85}"/>
              </a:ext>
            </a:extLst>
          </p:cNvPr>
          <p:cNvSpPr/>
          <p:nvPr/>
        </p:nvSpPr>
        <p:spPr>
          <a:xfrm>
            <a:off x="-5228476" y="3181367"/>
            <a:ext cx="4262718" cy="908970"/>
          </a:xfrm>
          <a:prstGeom prst="roundRect">
            <a:avLst>
              <a:gd name="adj" fmla="val 7817"/>
            </a:avLst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ED0DD-6D29-DCC9-F3C7-6E400048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8168" y="1376053"/>
            <a:ext cx="2303454" cy="1137024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61B73722-2F80-7246-B355-C442E1E5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20516" y="3340911"/>
            <a:ext cx="4262718" cy="1831975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GB" dirty="0"/>
              <a:t> Many gut bacteria are missing from databases</a:t>
            </a:r>
          </a:p>
          <a:p>
            <a:pPr marL="0" indent="0">
              <a:buNone/>
            </a:pPr>
            <a:endParaRPr lang="en-GB" sz="1100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 Bacterial species form a continuum, not strict groups</a:t>
            </a:r>
          </a:p>
        </p:txBody>
      </p:sp>
      <p:pic>
        <p:nvPicPr>
          <p:cNvPr id="11" name="Picture 10" descr="A graph with green lines and numbers&#10;&#10;AI-generated content may be incorrect.">
            <a:extLst>
              <a:ext uri="{FF2B5EF4-FFF2-40B4-BE49-F238E27FC236}">
                <a16:creationId xmlns:a16="http://schemas.microsoft.com/office/drawing/2014/main" id="{F2DD78AF-F1AB-5309-33E5-ADE4AAAD6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8566" y="1871722"/>
            <a:ext cx="5334000" cy="441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773E04-18F4-F89F-71F2-F09AE43F8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0" y="159544"/>
            <a:ext cx="1333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23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D6E7-495B-74BF-F519-E15B83C23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3719DE-11B7-939F-BEB3-320EAD7C118D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F00-300D-F270-866D-8A547269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species is just not enough</a:t>
            </a:r>
            <a:endParaRPr lang="en-E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FF8E2-FBED-2F7F-C4B2-88BFE6FF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04" y="1534918"/>
            <a:ext cx="5513786" cy="4602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194A9-5A49-9394-A5D6-B7A7614B3EC8}"/>
              </a:ext>
            </a:extLst>
          </p:cNvPr>
          <p:cNvSpPr txBox="1"/>
          <p:nvPr/>
        </p:nvSpPr>
        <p:spPr>
          <a:xfrm>
            <a:off x="1042077" y="6033619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</a:t>
            </a:r>
            <a:r>
              <a:rPr lang="en-EE" i="1" dirty="0"/>
              <a:t>pecies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74764-72A0-AA2A-C51D-CE499A54E065}"/>
              </a:ext>
            </a:extLst>
          </p:cNvPr>
          <p:cNvSpPr txBox="1"/>
          <p:nvPr/>
        </p:nvSpPr>
        <p:spPr>
          <a:xfrm>
            <a:off x="2715150" y="603577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</a:t>
            </a:r>
            <a:r>
              <a:rPr lang="en-EE" i="1" dirty="0"/>
              <a:t>pecies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A2AED-DDBD-6B2E-9096-67697C89BA8B}"/>
              </a:ext>
            </a:extLst>
          </p:cNvPr>
          <p:cNvSpPr txBox="1"/>
          <p:nvPr/>
        </p:nvSpPr>
        <p:spPr>
          <a:xfrm>
            <a:off x="4609381" y="6033619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</a:t>
            </a:r>
            <a:r>
              <a:rPr lang="en-EE" i="1" dirty="0"/>
              <a:t>pecies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23842-5AFA-0B86-F3D8-0A831AF32D06}"/>
              </a:ext>
            </a:extLst>
          </p:cNvPr>
          <p:cNvSpPr txBox="1"/>
          <p:nvPr/>
        </p:nvSpPr>
        <p:spPr>
          <a:xfrm>
            <a:off x="6631224" y="3037139"/>
            <a:ext cx="47225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E" sz="3600" dirty="0">
                <a:latin typeface="+mj-lt"/>
              </a:rPr>
              <a:t>Bacteria with </a:t>
            </a:r>
          </a:p>
          <a:p>
            <a:pPr algn="ctr"/>
            <a:r>
              <a:rPr lang="en-EE" sz="3600" dirty="0">
                <a:latin typeface="+mj-lt"/>
              </a:rPr>
              <a:t>genome similarity &gt; 95%</a:t>
            </a:r>
          </a:p>
          <a:p>
            <a:pPr algn="ctr"/>
            <a:r>
              <a:rPr lang="en-EE" sz="3600" dirty="0">
                <a:latin typeface="+mj-lt"/>
              </a:rPr>
              <a:t>are different species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5C23EC-18AF-9793-06F5-19A7E39C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159544"/>
            <a:ext cx="1333500" cy="1371600"/>
          </a:xfrm>
          <a:prstGeom prst="rect">
            <a:avLst/>
          </a:prstGeom>
        </p:spPr>
      </p:pic>
      <p:pic>
        <p:nvPicPr>
          <p:cNvPr id="13" name="Picture 12" descr="A chart showing different types of bacteria&#10;&#10;AI-generated content may be incorrect.">
            <a:extLst>
              <a:ext uri="{FF2B5EF4-FFF2-40B4-BE49-F238E27FC236}">
                <a16:creationId xmlns:a16="http://schemas.microsoft.com/office/drawing/2014/main" id="{3BD5F0E6-8E48-C8C7-0CE0-57E8616C1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487" y="1739406"/>
            <a:ext cx="9099722" cy="5118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6A7EA7-C859-8CEA-0F41-01CE5659C0BE}"/>
              </a:ext>
            </a:extLst>
          </p:cNvPr>
          <p:cNvSpPr txBox="1"/>
          <p:nvPr/>
        </p:nvSpPr>
        <p:spPr>
          <a:xfrm>
            <a:off x="-3955606" y="1686862"/>
            <a:ext cx="29365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EE" sz="2000" dirty="0"/>
              <a:t>84,254 MAGs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EE" sz="2000" dirty="0"/>
              <a:t>2,257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EE" sz="2000" dirty="0"/>
              <a:t>353 new species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937849-946F-E96E-FD2A-0C6BD2165CC3}"/>
              </a:ext>
            </a:extLst>
          </p:cNvPr>
          <p:cNvCxnSpPr>
            <a:cxnSpLocks/>
          </p:cNvCxnSpPr>
          <p:nvPr/>
        </p:nvCxnSpPr>
        <p:spPr>
          <a:xfrm>
            <a:off x="-3186617" y="2886705"/>
            <a:ext cx="1323975" cy="0"/>
          </a:xfrm>
          <a:prstGeom prst="line">
            <a:avLst/>
          </a:prstGeom>
          <a:ln w="50800">
            <a:solidFill>
              <a:srgbClr val="FCD473"/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1BCFDF-8444-E66C-D531-AAC32F7676C4}"/>
              </a:ext>
            </a:extLst>
          </p:cNvPr>
          <p:cNvSpPr txBox="1"/>
          <p:nvPr/>
        </p:nvSpPr>
        <p:spPr>
          <a:xfrm>
            <a:off x="-3955606" y="3171297"/>
            <a:ext cx="29365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33 </a:t>
            </a:r>
            <a:r>
              <a:rPr lang="en-GB" sz="2000" dirty="0"/>
              <a:t>diseases analysed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Species-level associations identified in </a:t>
            </a:r>
            <a:r>
              <a:rPr lang="en-GB" sz="2000" b="1" dirty="0"/>
              <a:t>25 </a:t>
            </a:r>
            <a:r>
              <a:rPr lang="en-GB" sz="2000" dirty="0"/>
              <a:t>diseases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9</a:t>
            </a:r>
            <a:r>
              <a:rPr lang="en-GB" sz="2000" dirty="0"/>
              <a:t> diseases showed links to </a:t>
            </a:r>
            <a:r>
              <a:rPr lang="en-GB" sz="2000" b="1" dirty="0"/>
              <a:t>newly </a:t>
            </a:r>
            <a:r>
              <a:rPr lang="en-GB" sz="2000" dirty="0"/>
              <a:t>discovered species</a:t>
            </a:r>
          </a:p>
        </p:txBody>
      </p:sp>
    </p:spTree>
    <p:extLst>
      <p:ext uri="{BB962C8B-B14F-4D97-AF65-F5344CB8AC3E}">
        <p14:creationId xmlns:p14="http://schemas.microsoft.com/office/powerpoint/2010/main" val="3077835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D3C80-EBD2-AA10-5AC3-2AE1D552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9E55A-ED86-FC92-1673-15BAD9D9F256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90032-393E-CFF2-A5A4-7EB53730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species is just not enough</a:t>
            </a:r>
            <a:endParaRPr lang="en-E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BF5B9-894E-4F22-FCBE-840F8B1C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66" b="84078"/>
          <a:stretch>
            <a:fillRect/>
          </a:stretch>
        </p:blipFill>
        <p:spPr>
          <a:xfrm>
            <a:off x="10626139" y="111248"/>
            <a:ext cx="1455322" cy="1468191"/>
          </a:xfrm>
          <a:prstGeom prst="rect">
            <a:avLst/>
          </a:prstGeom>
        </p:spPr>
      </p:pic>
      <p:pic>
        <p:nvPicPr>
          <p:cNvPr id="7" name="Picture 6" descr="A green and yellow graph&#10;&#10;AI-generated content may be incorrect.">
            <a:extLst>
              <a:ext uri="{FF2B5EF4-FFF2-40B4-BE49-F238E27FC236}">
                <a16:creationId xmlns:a16="http://schemas.microsoft.com/office/drawing/2014/main" id="{07A0D45F-1A31-A372-246A-D134DC1F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14" y="2055813"/>
            <a:ext cx="4419600" cy="3937000"/>
          </a:xfrm>
          <a:prstGeom prst="rect">
            <a:avLst/>
          </a:prstGeom>
        </p:spPr>
      </p:pic>
      <p:pic>
        <p:nvPicPr>
          <p:cNvPr id="11" name="Picture 10" descr="A yellow and blue squares&#10;&#10;AI-generated content may be incorrect.">
            <a:extLst>
              <a:ext uri="{FF2B5EF4-FFF2-40B4-BE49-F238E27FC236}">
                <a16:creationId xmlns:a16="http://schemas.microsoft.com/office/drawing/2014/main" id="{0F97C9D0-29DE-16F4-17E0-CDC43107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726" y="2055813"/>
            <a:ext cx="4419600" cy="393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67C082-10AB-07A2-981E-23B90D25C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1986" y="1579439"/>
            <a:ext cx="5513786" cy="4602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76475-6762-AF35-5E08-90DEDE15A38F}"/>
              </a:ext>
            </a:extLst>
          </p:cNvPr>
          <p:cNvSpPr txBox="1"/>
          <p:nvPr/>
        </p:nvSpPr>
        <p:spPr>
          <a:xfrm>
            <a:off x="13414797" y="3003775"/>
            <a:ext cx="47225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E" sz="3600" dirty="0">
                <a:latin typeface="+mj-lt"/>
              </a:rPr>
              <a:t>Bacteria with </a:t>
            </a:r>
          </a:p>
          <a:p>
            <a:pPr algn="ctr"/>
            <a:r>
              <a:rPr lang="en-EE" sz="3600" dirty="0">
                <a:latin typeface="+mj-lt"/>
              </a:rPr>
              <a:t>genome similarity &gt; 95%</a:t>
            </a:r>
          </a:p>
          <a:p>
            <a:pPr algn="ctr"/>
            <a:r>
              <a:rPr lang="en-EE" sz="3600" dirty="0">
                <a:latin typeface="+mj-lt"/>
              </a:rPr>
              <a:t>are different species</a:t>
            </a:r>
          </a:p>
        </p:txBody>
      </p:sp>
    </p:spTree>
    <p:extLst>
      <p:ext uri="{BB962C8B-B14F-4D97-AF65-F5344CB8AC3E}">
        <p14:creationId xmlns:p14="http://schemas.microsoft.com/office/powerpoint/2010/main" val="2778850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7FF17-01FD-055F-6E05-67922B493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C90A95-B94E-5F44-6A15-FCF85220E7B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03E0C-50C3-044D-7D85-7F3B5BEA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Strain Richness Index - SRI </a:t>
            </a:r>
            <a:endParaRPr lang="en-E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30141-BF4C-2FBD-8E30-47A44D49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66" b="84078"/>
          <a:stretch>
            <a:fillRect/>
          </a:stretch>
        </p:blipFill>
        <p:spPr>
          <a:xfrm>
            <a:off x="10626139" y="111248"/>
            <a:ext cx="1455322" cy="1468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A6C96-4C0D-E9E9-DB85-DC465055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86" y="2463948"/>
            <a:ext cx="6562356" cy="965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422077-8F83-FAC0-1699-714B687E88FC}"/>
              </a:ext>
            </a:extLst>
          </p:cNvPr>
          <p:cNvSpPr txBox="1"/>
          <p:nvPr/>
        </p:nvSpPr>
        <p:spPr>
          <a:xfrm>
            <a:off x="838200" y="4413087"/>
            <a:ext cx="5169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dirty="0"/>
              <a:t>The Strain Richness Index (SRI) expresses the level </a:t>
            </a:r>
          </a:p>
          <a:p>
            <a:r>
              <a:rPr lang="en-EE" dirty="0"/>
              <a:t>of genetic diversity within a species by quantifying </a:t>
            </a:r>
          </a:p>
          <a:p>
            <a:r>
              <a:rPr lang="en-EE" dirty="0"/>
              <a:t>the number of distinct strains present in a given </a:t>
            </a:r>
          </a:p>
          <a:p>
            <a:r>
              <a:rPr lang="en-EE" dirty="0"/>
              <a:t>population or sample set.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2C742-0E04-99E0-889B-B980CDF02514}"/>
              </a:ext>
            </a:extLst>
          </p:cNvPr>
          <p:cNvSpPr txBox="1"/>
          <p:nvPr/>
        </p:nvSpPr>
        <p:spPr>
          <a:xfrm>
            <a:off x="6496494" y="4413087"/>
            <a:ext cx="4699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SRI=94 means that per each 100 genomes of particular species we expected 94 different strains </a:t>
            </a:r>
          </a:p>
          <a:p>
            <a:r>
              <a:rPr lang="en-US" dirty="0"/>
              <a:t>-&gt; Each strain cluster has 1-2 participant</a:t>
            </a:r>
            <a:endParaRPr lang="en-EE" dirty="0"/>
          </a:p>
        </p:txBody>
      </p:sp>
      <p:pic>
        <p:nvPicPr>
          <p:cNvPr id="3" name="Picture 2" descr="A green and yellow graph&#10;&#10;AI-generated content may be incorrect.">
            <a:extLst>
              <a:ext uri="{FF2B5EF4-FFF2-40B4-BE49-F238E27FC236}">
                <a16:creationId xmlns:a16="http://schemas.microsoft.com/office/drawing/2014/main" id="{85A07B1D-869A-FAA3-340A-84B392B19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19307" y="1992018"/>
            <a:ext cx="4419600" cy="3937000"/>
          </a:xfrm>
          <a:prstGeom prst="rect">
            <a:avLst/>
          </a:prstGeom>
        </p:spPr>
      </p:pic>
      <p:pic>
        <p:nvPicPr>
          <p:cNvPr id="6" name="Picture 5" descr="A yellow and blue squares&#10;&#10;AI-generated content may be incorrect.">
            <a:extLst>
              <a:ext uri="{FF2B5EF4-FFF2-40B4-BE49-F238E27FC236}">
                <a16:creationId xmlns:a16="http://schemas.microsoft.com/office/drawing/2014/main" id="{E5210498-7650-0838-8B82-1DB233540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5835" y="1992018"/>
            <a:ext cx="4419600" cy="3937000"/>
          </a:xfrm>
          <a:prstGeom prst="rect">
            <a:avLst/>
          </a:prstGeom>
        </p:spPr>
      </p:pic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ABBC18F5-9360-94CF-F108-330C5F472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744" y="-7452521"/>
            <a:ext cx="8891500" cy="667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1512A-86D0-94E3-F6F7-A843F9E1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1D819-7CAE-2675-7387-3F6E84EC08B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CD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25AA3-8AE4-AD3D-4761-4CBAE069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66" b="84078"/>
          <a:stretch>
            <a:fillRect/>
          </a:stretch>
        </p:blipFill>
        <p:spPr>
          <a:xfrm>
            <a:off x="10626139" y="111248"/>
            <a:ext cx="1455322" cy="1468191"/>
          </a:xfrm>
          <a:prstGeom prst="rect">
            <a:avLst/>
          </a:prstGeom>
        </p:spPr>
      </p:pic>
      <p:pic>
        <p:nvPicPr>
          <p:cNvPr id="6" name="Picture 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BF7599AF-1B42-3D6F-9718-71CB00388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918" y="178739"/>
            <a:ext cx="8891500" cy="66792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5C3D44-6616-D897-5A34-3F778FAC065F}"/>
              </a:ext>
            </a:extLst>
          </p:cNvPr>
          <p:cNvSpPr/>
          <p:nvPr/>
        </p:nvSpPr>
        <p:spPr>
          <a:xfrm>
            <a:off x="9464634" y="3978234"/>
            <a:ext cx="190005" cy="2113808"/>
          </a:xfrm>
          <a:prstGeom prst="rect">
            <a:avLst/>
          </a:prstGeom>
          <a:noFill/>
          <a:ln w="38100">
            <a:solidFill>
              <a:srgbClr val="89A3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012550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390</Words>
  <Application>Microsoft Macintosh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Wingdings</vt:lpstr>
      <vt:lpstr>Office Theme</vt:lpstr>
      <vt:lpstr>PowerPoint Presentation</vt:lpstr>
      <vt:lpstr>Estonian Microbiome Cohort</vt:lpstr>
      <vt:lpstr>Estonian Microbiome Cohort</vt:lpstr>
      <vt:lpstr>Estonian Microbiome Cohort</vt:lpstr>
      <vt:lpstr>Association study on species level</vt:lpstr>
      <vt:lpstr>When species is just not enough</vt:lpstr>
      <vt:lpstr>When species is just not enough</vt:lpstr>
      <vt:lpstr>The Strain Richness Index - SRI </vt:lpstr>
      <vt:lpstr>PowerPoint Presentation</vt:lpstr>
      <vt:lpstr>Strain level association study</vt:lpstr>
      <vt:lpstr>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Kateryna Pantiukh</dc:creator>
  <cp:lastModifiedBy>Kateryna Pantiukh</cp:lastModifiedBy>
  <cp:revision>15</cp:revision>
  <dcterms:created xsi:type="dcterms:W3CDTF">2025-07-06T19:56:09Z</dcterms:created>
  <dcterms:modified xsi:type="dcterms:W3CDTF">2025-09-08T19:24:15Z</dcterms:modified>
</cp:coreProperties>
</file>